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2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6338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xfrm>
            <a:off x="406400" y="6604000"/>
            <a:ext cx="12192000" cy="2705100"/>
          </a:xfrm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 &amp;  VALUATION - by r.renugan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4294967295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7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of supply …</a:t>
            </a:r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goods…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000"/>
              </a:spcBef>
              <a:defRPr sz="2516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Time of supply - General principles for goods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Removal of goods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Issue of invoice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Receipt of payment</a:t>
            </a:r>
          </a:p>
          <a:p>
            <a:pPr marL="328929" indent="-328929" defTabSz="432308">
              <a:spcBef>
                <a:spcPts val="2000"/>
              </a:spcBef>
              <a:defRPr sz="2516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Time of supply - For specific goods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Continuous supply of goods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Supply of vouchers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Reverse charge</a:t>
            </a:r>
          </a:p>
          <a:p>
            <a:pPr marL="328929" indent="-328929" defTabSz="432308">
              <a:spcBef>
                <a:spcPts val="2000"/>
              </a:spcBef>
              <a:defRPr sz="2516"/>
            </a:pPr>
            <a:r>
              <a:t>Residual provision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22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19" grpId="2" animBg="1" advAuto="0"/>
      <p:bldP spid="220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of supply …</a:t>
            </a:r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services…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300"/>
              </a:spcBef>
              <a:defRPr sz="2822"/>
            </a:pPr>
            <a:r>
              <a:rPr b="1" u="sng">
                <a:latin typeface="Avenir Next"/>
                <a:ea typeface="Avenir Next"/>
                <a:cs typeface="Avenir Next"/>
                <a:sym typeface="Avenir Next"/>
              </a:rPr>
              <a:t>Time of supply - General principles for service</a:t>
            </a:r>
            <a:r>
              <a:t>s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Issue of invoice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Receipt of payment</a:t>
            </a:r>
          </a:p>
          <a:p>
            <a:pPr marL="368934" indent="-368934" defTabSz="484886">
              <a:spcBef>
                <a:spcPts val="2300"/>
              </a:spcBef>
              <a:defRPr sz="2822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Time of supply - For specific services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Continuous supply of service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Supply of vouchers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Reverse charge</a:t>
            </a:r>
          </a:p>
          <a:p>
            <a:pPr marL="368934" indent="-368934" defTabSz="484886">
              <a:spcBef>
                <a:spcPts val="2300"/>
              </a:spcBef>
              <a:defRPr sz="2822"/>
            </a:pPr>
            <a:r>
              <a:t>Residual provision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28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5" grpId="2" animBg="1" advAuto="0"/>
      <p:bldP spid="226" grpId="3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supply…</a:t>
            </a:r>
          </a:p>
        </p:txBody>
      </p:sp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06400" y="1507092"/>
            <a:ext cx="12192000" cy="921089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6400"/>
            </a:lvl1pPr>
          </a:lstStyle>
          <a:p>
            <a:r>
              <a:t>before rate change…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233" name="Table 233"/>
          <p:cNvGraphicFramePr/>
          <p:nvPr/>
        </p:nvGraphicFramePr>
        <p:xfrm>
          <a:off x="1198956" y="2778477"/>
          <a:ext cx="10606886" cy="6108698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5303443"/>
                <a:gridCol w="5303443"/>
              </a:tblGrid>
              <a:tr h="65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SITUATION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TIME OF SUPPLY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39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INVOICE ISSUED &amp; PAYMENT RECD AFTER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EARLIEST OF DATE OF PAYMENT OR DATE OF INVOICE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489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INVOICE ISSUED BEFORE &amp; PAYMENT RECD AFTER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DATE OF INVOICE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565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PAYMENT RECD BEFORE &amp; INVOICE ISSUED AFTER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DATE OF PAYMENT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34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  <p:bldP spid="231" grpId="2" animBg="1" advAuto="0"/>
      <p:bldP spid="23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supply…</a:t>
            </a: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06400" y="1507092"/>
            <a:ext cx="12192000" cy="921089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6400"/>
            </a:lvl1pPr>
          </a:lstStyle>
          <a:p>
            <a:r>
              <a:t>AFTER rate change…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graphicFrame>
        <p:nvGraphicFramePr>
          <p:cNvPr id="239" name="Table 239"/>
          <p:cNvGraphicFramePr/>
          <p:nvPr/>
        </p:nvGraphicFramePr>
        <p:xfrm>
          <a:off x="1198956" y="2778477"/>
          <a:ext cx="10606886" cy="6108698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5303443"/>
                <a:gridCol w="5303443"/>
              </a:tblGrid>
              <a:tr h="655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SITUATION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TIME OF SUPPLY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2398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INVOICE ISSUED &amp; PAYMENT RECD PRIOR TO 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EARLIEST OF DATE OF PAYMENT OR DATE OF INVOICE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489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INVOICE ISSUED AFTER &amp; PAYMENT RECD PRIOR TO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DATE OF INVOICE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15651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838787"/>
                          </a:solidFill>
                          <a:sym typeface="Avenir Next Medium"/>
                        </a:rPr>
                        <a:t>PAYMENT RECD AFTER &amp; INVOICE ISSUED PRIOR TO RATE CHANGE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DATE OF PAYMENT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40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animBg="1" advAuto="0"/>
      <p:bldP spid="237" grpId="2" animBg="1" advAuto="0"/>
      <p:bldP spid="239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VALUATION…</a:t>
            </a:r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PRINCIPLES…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Determination of value is not only required to determine the  GST payable but also to compute the turnover for threshold limit or Composition Scheme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GST Law proposes to adopt the concept of  transaction value for determining the taxable value of supply or service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46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3" grpId="2" animBg="1" advAuto="0"/>
      <p:bldP spid="244" grpId="3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VALUATION…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 per section 15 of Revised Model GST law, the taxable value is the price actually paid or payable for supply of goods or services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taxable value shall include: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Any amount that the supplier is liable to pay but incurred by the recipient and not included in the price 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Incidental expenses such as commission, packing , etc, charged by the supplier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Any taxes, duties, cesses, fees and charges levied under any statute charged by the supplier other than the GST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Interest or penalty or late fee for delayed payment 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Subsidies, except the subsidy provided by the Government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52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1" animBg="1" advAuto="0"/>
      <p:bldP spid="249" grpId="2" animBg="1" advAuto="0"/>
      <p:bldP spid="250" grpId="3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VALUATION…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taxable value shall not include “discounts” given before or at the time of supply, if such “discount” is shown in the invoice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“Post supply discount” also not includible,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If it is established in terms of an agreement and known before or at the time of supply and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ITC has been reversed by the recipient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58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P spid="255" grpId="2" animBg="1" advAuto="0"/>
      <p:bldP spid="256" grpId="3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VALUATION…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If the value could not be arrived at as per Section 15(1), then the same will be determined as per the provisions of Valuation Rules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Since the draft Valuation Rules released along with the earlier Model Act has not been revised, it is presumed that it still holds good 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Non monetary consideration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Related party transactions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Comparable method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Computation method</a:t>
            </a:r>
          </a:p>
          <a:p>
            <a:pPr marL="355600" indent="-355600" defTabSz="467359">
              <a:spcBef>
                <a:spcPts val="2200"/>
              </a:spcBef>
              <a:defRPr sz="272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Pure agent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64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1" animBg="1" advAuto="0"/>
      <p:bldP spid="261" grpId="2" animBg="1" advAuto="0"/>
      <p:bldP spid="262" grpId="3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 …</a:t>
            </a:r>
          </a:p>
        </p:txBody>
      </p:sp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place of “supply”…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need for ascertaining Place of Supply (POS)</a:t>
            </a:r>
          </a:p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dual tax in a federal setup demands exact determination of POS</a:t>
            </a:r>
          </a:p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the case of intra-state supply, Centre and States are empowered to levy CGST and SGST respectively</a:t>
            </a:r>
          </a:p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the case of inter-state supply, the Centre is empowered to levy IGST</a:t>
            </a:r>
          </a:p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import and export of goods and services are deemed to be considered as inter state supply</a:t>
            </a:r>
          </a:p>
          <a:p>
            <a:pPr marL="364489" indent="-364489" defTabSz="479044">
              <a:spcBef>
                <a:spcPts val="2200"/>
              </a:spcBef>
              <a:defRPr sz="278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Therefore, determination of place of destination is vital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70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3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 …</a:t>
            </a:r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place of “supply”…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Goods, being tangible in nature, do not pose  significant problems for determining the place of destination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only challenge in the case of goods is e-commerce based trading of goods and supply to third parties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However, in the case of services, it is difficult to determine the place where the services are acquired, enjoyed and consumed</a:t>
            </a:r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76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1" animBg="1" advAuto="0"/>
      <p:bldP spid="273" grpId="2" animBg="1" advAuto="0"/>
      <p:bldP spid="274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06400" y="1358668"/>
            <a:ext cx="12192000" cy="1067264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600"/>
              </a:spcBef>
              <a:defRPr sz="7600"/>
            </a:lvl1pPr>
          </a:lstStyle>
          <a:p>
            <a:r>
              <a:t>components…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06400" y="2778477"/>
            <a:ext cx="12192000" cy="6108701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TAXABLE EVENT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PERSON LIABLE TO TAX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RATE OF TAX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VALUE ON WHICH TAX IS PAYABLE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TIME OF SUPPLY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PLACE OF SUPPLY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74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  <p:bldP spid="171" grpId="2" animBg="1" advAuto="0"/>
      <p:bldP spid="172" grpId="3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 …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place of “supply”…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determination of POS becomes more complex in certain category of services 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Sale of pre paid cards - location of service receiver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Broadcasting service or  roaming telecom service - The place where the service is consumed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Construction of Railway line, National high way or Bridge which originate in one State and end in the other State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card issued by Delhi Metro could be used by a person located in Delhi or Noida or Faridabad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Catering service provided on board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Separate POS for goods and services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82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  <p:bldP spid="280" grpId="3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place of supply …</a:t>
            </a:r>
          </a:p>
        </p:txBody>
      </p:sp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goods…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When goods are moved -  Location of goods at the time  at  which the movement terminates for delivery to the recipient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If the goods are delivered to a recipient on the direction of a third party – Principal place of supply of third party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Without involving movement of goods – Location of goods at the time of delivery to the recipient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Assembly of goods at site – Place of installation 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Supplied on Board a conveyance – The location at which the goods are taken on board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Import of goods – location of importer</a:t>
            </a:r>
          </a:p>
          <a:p>
            <a:pPr marL="306704" indent="-306704" defTabSz="403097">
              <a:spcBef>
                <a:spcPts val="1900"/>
              </a:spcBef>
              <a:defRPr sz="2346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For export of goods – Location outside India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88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5" grpId="2" animBg="1" advAuto="0"/>
      <p:bldP spid="286" grpId="3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place of supply …</a:t>
            </a:r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services…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Supplier and recipient of services located in India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General Rule -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Provided to registered person – location of recipient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Unregistered person -  If address exist – Location of recipient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If address not available- Location of supplier of service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For specific services- 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Services relating to immovable property,  Accommodation by hotel, guest house, boat house, etc, Mandap or convention service – </a:t>
            </a:r>
            <a:r>
              <a:rPr u="sng"/>
              <a:t>Location of immovable property 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Restaurant &amp; catering service, Beauty treatment, Health &amp; fitness service, Health services – </a:t>
            </a:r>
            <a:r>
              <a:rPr u="sng"/>
              <a:t>The place of performance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Training and performance appraisal – 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registered person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Place of performance in case of unregistered person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94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291" grpId="2" animBg="1" advAuto="0"/>
      <p:bldP spid="292" grpId="3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place of supply …</a:t>
            </a:r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services…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Admission to cultural, entertainment event, etc  or  amusement park – Place of performance or location of amusement park </a:t>
            </a:r>
            <a:endParaRPr u="sng"/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Event management or Exhibition service –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registered person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Place of performance in case of unregistered person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Transportation of goods, Courier-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registered person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other cases-Place of handing over of the goods for transportation 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Passenger Transportation -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registered person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other cases-Place of embarkation</a:t>
            </a:r>
          </a:p>
          <a:p>
            <a:pPr marL="231139" indent="-231139" defTabSz="303783">
              <a:spcBef>
                <a:spcPts val="1400"/>
              </a:spcBef>
              <a:defRPr sz="176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Services on board a conveyance such as aircraft, train, vessel, etc  – Location of the first scheduled point of departure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300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1" animBg="1" advAuto="0"/>
      <p:bldP spid="297" grpId="2" animBg="1" advAuto="0"/>
      <p:bldP spid="298" grpId="3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place of supply …</a:t>
            </a:r>
          </a:p>
        </p:txBody>
      </p:sp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services…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Telecommunication service, broadcasting service, DTH service- 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Services provided through fixed lines – Location of such fixed lines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Mobile connection on post paid basis – location of billing address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Pre payment basis  - (a) Location of selling agent (b) In other cases  of pre payment – Location where pre payment is made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other cases – Address of the recipient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 If address not available – Location of provider of service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Banking and financial service, stock broking service- 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recipient of service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If address not available- Location of service provider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Insurance service- 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Location of registered person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other cases, location of recipient of service</a:t>
            </a:r>
          </a:p>
          <a:p>
            <a:pPr marL="204470" indent="-204470" defTabSz="268731">
              <a:spcBef>
                <a:spcPts val="1200"/>
              </a:spcBef>
              <a:defRPr sz="156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Advertisement service to  Central or State Government or Local authority – Location of each state where the services are disseminated</a:t>
            </a: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06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1" animBg="1" advAuto="0"/>
      <p:bldP spid="303" grpId="2" animBg="1" advAuto="0"/>
      <p:bldP spid="304" grpId="3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108176231_2889x1907_2_gradiation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09" name="Shape 309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800"/>
              </a:spcBef>
              <a:defRPr sz="5000" b="1" cap="none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www.swamyassociates.com</a:t>
            </a:r>
          </a:p>
        </p:txBody>
      </p:sp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406399" y="5579533"/>
            <a:ext cx="12192001" cy="1803401"/>
          </a:xfrm>
          <a:prstGeom prst="rect">
            <a:avLst/>
          </a:prstGeom>
        </p:spPr>
        <p:txBody>
          <a:bodyPr anchor="ctr"/>
          <a:lstStyle/>
          <a:p>
            <a:pPr algn="ctr" defTabSz="350520">
              <a:lnSpc>
                <a:spcPct val="100000"/>
              </a:lnSpc>
              <a:spcBef>
                <a:spcPts val="1600"/>
              </a:spcBef>
              <a:defRPr sz="2160" b="1" cap="none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ctr" defTabSz="350520">
              <a:lnSpc>
                <a:spcPct val="100000"/>
              </a:lnSpc>
              <a:spcBef>
                <a:spcPts val="1600"/>
              </a:spcBef>
              <a:defRPr sz="2160" b="1" cap="none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chennai . coimbatore . madurai . bengaluru . hyderabad . pune . ahmedabad. nagpur . delhi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4294967295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06400" y="1356419"/>
            <a:ext cx="12192000" cy="1071762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2600"/>
              </a:spcBef>
              <a:defRPr sz="7600"/>
            </a:lvl1pPr>
          </a:lstStyle>
          <a:p>
            <a:r>
              <a:t>TODAY…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aphicFrame>
        <p:nvGraphicFramePr>
          <p:cNvPr id="179" name="Table 179"/>
          <p:cNvGraphicFramePr/>
          <p:nvPr/>
        </p:nvGraphicFramePr>
        <p:xfrm>
          <a:off x="1198956" y="2778477"/>
          <a:ext cx="10606886" cy="6413211"/>
        </p:xfrm>
        <a:graphic>
          <a:graphicData uri="http://schemas.openxmlformats.org/drawingml/2006/table">
            <a:tbl>
              <a:tblPr bandRow="1">
                <a:tableStyleId>{2708684C-4D16-4618-839F-0558EEFCDFE6}</a:tableStyleId>
              </a:tblPr>
              <a:tblGrid>
                <a:gridCol w="5303443"/>
                <a:gridCol w="5303443"/>
              </a:tblGrid>
              <a:tr h="872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DUTY / TAX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838787"/>
                          </a:solidFill>
                          <a:latin typeface="Avenir Next"/>
                          <a:ea typeface="Avenir Next"/>
                          <a:cs typeface="Avenir Next"/>
                          <a:sym typeface="Avenir Next"/>
                        </a:rPr>
                        <a:t>TAXABLE EVENT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872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CUSTOMS 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IMPORT / EXPORT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509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CENTRAL EXCISE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MANUFACTURE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94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SERVICE TAX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PROVISION OF SERVICE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72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VAT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INTRA- STATE SALE 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72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CST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INTER - STATE SALE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</a:tr>
              <a:tr h="872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ENTRY TAX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838787"/>
                          </a:solidFill>
                          <a:sym typeface="Avenir Next Medium"/>
                        </a:rPr>
                        <a:t>ENTRY OF GOODS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80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77" grpId="2" animBg="1" advAuto="0"/>
      <p:bldP spid="179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GST IN INDIA</a:t>
            </a: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UNDER GST…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ON SUPPLY OF GOODS ( EXCEPT LIQUOR)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SINGLE TAXABLE EVENT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TAX ON “SUPPLY” - 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NOT DEFINED IN CONSTITUTION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MEANING &amp; SCOPE - SEC 3 OF Model GST Law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86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  <p:bldP spid="183" grpId="2" animBg="1" advAuto="0"/>
      <p:bldP spid="184" grpId="3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3"/>
          </p:nvPr>
        </p:nvSpPr>
        <p:spPr>
          <a:xfrm>
            <a:off x="393700" y="457200"/>
            <a:ext cx="11176000" cy="457200"/>
          </a:xfrm>
          <a:prstGeom prst="rect">
            <a:avLst/>
          </a:prstGeom>
        </p:spPr>
        <p:txBody>
          <a:bodyPr/>
          <a:lstStyle/>
          <a:p>
            <a:r>
              <a:t>supply…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SCOPE of “supply”…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Section 3(1)</a:t>
            </a:r>
            <a:r>
              <a:rPr u="sng"/>
              <a:t> </a:t>
            </a:r>
            <a:r>
              <a:t>- Supply includes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(a) All forms of supply of goods and/or services such as sale, transfer, barter, exchange, license, rental, lease or disposal </a:t>
            </a:r>
            <a:r>
              <a:rPr u="sng"/>
              <a:t>made or agreed to be made</a:t>
            </a:r>
            <a:r>
              <a:t> for a </a:t>
            </a:r>
            <a:r>
              <a:rPr u="sng"/>
              <a:t>consideration</a:t>
            </a:r>
            <a:r>
              <a:t> by a person </a:t>
            </a:r>
            <a:r>
              <a:rPr u="sng"/>
              <a:t>in the course or furtherance of business</a:t>
            </a:r>
            <a:r>
              <a:t>,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(b) Importation of services, for a consideration whether or not in the course or furtherance of business</a:t>
            </a:r>
          </a:p>
          <a:p>
            <a:pPr marL="408940" indent="-408940" defTabSz="537463">
              <a:spcBef>
                <a:spcPts val="2500"/>
              </a:spcBef>
              <a:defRPr sz="3128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(c) a supply specified in </a:t>
            </a:r>
            <a:r>
              <a:rPr u="sng"/>
              <a:t>Schedule I</a:t>
            </a:r>
            <a:r>
              <a:t>, made or agreed to be made </a:t>
            </a:r>
            <a:r>
              <a:rPr u="sng"/>
              <a:t>without a consideration</a:t>
            </a:r>
            <a:r>
              <a:t>.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92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  <p:bldP spid="189" grpId="2" animBg="1" advAuto="0"/>
      <p:bldP spid="190" grpId="3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scope of supply…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06400" y="1924099"/>
            <a:ext cx="12192000" cy="475838"/>
          </a:xfrm>
          <a:prstGeom prst="rect">
            <a:avLst/>
          </a:prstGeom>
        </p:spPr>
        <p:txBody>
          <a:bodyPr/>
          <a:lstStyle>
            <a:lvl1pPr defTabSz="233679">
              <a:spcBef>
                <a:spcPts val="1100"/>
              </a:spcBef>
              <a:defRPr sz="3200"/>
            </a:lvl1pPr>
          </a:lstStyle>
          <a:p>
            <a:r>
              <a:t>Matters to be treated as “Supply” even without consideration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1600"/>
              </a:spcBef>
              <a:defRPr sz="2040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Schedule I</a:t>
            </a:r>
            <a:endParaRPr sz="1440"/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1. Permanent transfer/disposal of business assets where input tax credit has been availed on such assets</a:t>
            </a:r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2. Supply of goods or services between related persons  or  another establishment of the same legal entity which is required to take separate registration in the same state or another state </a:t>
            </a:r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 3. Supply of goods—</a:t>
            </a:r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by a principal to his agent where the agent undertakes to supply such goods on behalf of the principal, or</a:t>
            </a:r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by an agent to his principal where the agent undertakes to receive such goods on behalf of the principal</a:t>
            </a:r>
          </a:p>
          <a:p>
            <a:pPr marL="266700" indent="-266700" defTabSz="350520">
              <a:spcBef>
                <a:spcPts val="1600"/>
              </a:spcBef>
              <a:defRPr sz="204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4. Importation of services by a taxable person from a related person or from any of his other establishments outside India, in the course or furtherance of business.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98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2" animBg="1" advAuto="0"/>
      <p:bldP spid="196" grpId="3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scope of supply…</a:t>
            </a:r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06400" y="1476386"/>
            <a:ext cx="12192000" cy="923551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6400"/>
            </a:lvl1pPr>
          </a:lstStyle>
          <a:p>
            <a:r>
              <a:t>schedule -  II,III &amp; iv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Schedule II - Determination of supply of goods or services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Section 3(3) - Neither goods nor services 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(a) activities or transactions specified in Schedule III</a:t>
            </a:r>
            <a:r>
              <a:rPr u="sng"/>
              <a:t> 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(b) activities or transactions undertaken by Government specified in Schedule IV </a:t>
            </a:r>
            <a:endParaRPr u="sng"/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Section 3(4) - Empowers the Government to notify any  transaction as  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(a) either goods or services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(b) neither goods nor services </a:t>
            </a:r>
          </a:p>
          <a:p>
            <a:pPr marL="337820" indent="-337820" defTabSz="443991">
              <a:spcBef>
                <a:spcPts val="2100"/>
              </a:spcBef>
              <a:defRPr sz="258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Section 3(5) – Tax liability of “ Composite Supply and Mixed Supply”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04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  <p:bldP spid="201" grpId="2" animBg="1" advAuto="0"/>
      <p:bldP spid="202" grpId="3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scope of supply…</a:t>
            </a:r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stock transfers…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GST is levied on supply of goods or services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Normally, supply pre-supposes existence of two distinct persons- Supplier and Recipient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 the case of stock transfer, supply is between the same entity and hence not taxable</a:t>
            </a:r>
          </a:p>
          <a:p>
            <a:pPr marL="259901" indent="-259901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987" i="1" u="sng"/>
              <a:t>Exception</a:t>
            </a:r>
            <a:r>
              <a:rPr sz="1987"/>
              <a:t> </a:t>
            </a:r>
            <a:r>
              <a:t>- Schedule I of CGST/SGST Act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Supply of goods or services between distinct persons as specified in Section 10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Supply of goods by a principal to an agent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Supply of goods by an agent to his principal </a:t>
            </a:r>
          </a:p>
          <a:p>
            <a:pPr marL="315594" indent="-315594" defTabSz="414781">
              <a:spcBef>
                <a:spcPts val="1900"/>
              </a:spcBef>
              <a:defRPr sz="2414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Importation of goods or services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10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animBg="1" advAuto="0"/>
      <p:bldP spid="207" grpId="2" animBg="1" advAuto="0"/>
      <p:bldP spid="208" grpId="3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supply …</a:t>
            </a:r>
          </a:p>
        </p:txBody>
      </p:sp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406400" y="1384663"/>
            <a:ext cx="12192000" cy="1015274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2500"/>
              </a:spcBef>
              <a:defRPr sz="7200"/>
            </a:lvl1pPr>
          </a:lstStyle>
          <a:p>
            <a:r>
              <a:t>time of “supply”…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406400" y="2870200"/>
            <a:ext cx="12192000" cy="6108700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liability to pay GST arise only when supply is made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time of supply fixes the point when the liability has to be discharged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time of supply differs for supply of goods and supply of service</a:t>
            </a:r>
          </a:p>
          <a:p>
            <a:pPr>
              <a:defRPr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Section 12 and 13 of Model GST Law prescribes time of supply for goods and services respectively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4294967295"/>
          </p:nvPr>
        </p:nvSpPr>
        <p:spPr>
          <a:xfrm>
            <a:off x="12332920" y="431800"/>
            <a:ext cx="260599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16" name="12243101_977840858941504_835380776139520926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855" y="532747"/>
            <a:ext cx="921089" cy="921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3" grpId="2" animBg="1" advAuto="0"/>
      <p:bldP spid="214" grpId="3" build="p" bldLvl="5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1818</Words>
  <Application>Microsoft Office PowerPoint</Application>
  <PresentationFormat>Custom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Avenir Next</vt:lpstr>
      <vt:lpstr>Avenir Next Medium</vt:lpstr>
      <vt:lpstr>DIN Alternate</vt:lpstr>
      <vt:lpstr>DIN Condensed</vt:lpstr>
      <vt:lpstr>Helvetica</vt:lpstr>
      <vt:lpstr>Helvetica Neue</vt:lpstr>
      <vt:lpstr>New_Template7</vt:lpstr>
      <vt:lpstr>GST in india</vt:lpstr>
      <vt:lpstr>components…</vt:lpstr>
      <vt:lpstr>TODAY…</vt:lpstr>
      <vt:lpstr>UNDER GST…</vt:lpstr>
      <vt:lpstr>SCOPE of “supply”…</vt:lpstr>
      <vt:lpstr>Matters to be treated as “Supply” even without consideration</vt:lpstr>
      <vt:lpstr>schedule -  II,III &amp; iv</vt:lpstr>
      <vt:lpstr>stock transfers…</vt:lpstr>
      <vt:lpstr>time of “supply”…</vt:lpstr>
      <vt:lpstr>goods…</vt:lpstr>
      <vt:lpstr>services…</vt:lpstr>
      <vt:lpstr>before rate change…</vt:lpstr>
      <vt:lpstr>AFTER rate change…</vt:lpstr>
      <vt:lpstr>PRINCIPLES…</vt:lpstr>
      <vt:lpstr>VALUATION…</vt:lpstr>
      <vt:lpstr>VALUATION…</vt:lpstr>
      <vt:lpstr>VALUATION…</vt:lpstr>
      <vt:lpstr>place of “supply”…</vt:lpstr>
      <vt:lpstr>place of “supply”…</vt:lpstr>
      <vt:lpstr>place of “supply”…</vt:lpstr>
      <vt:lpstr>goods…</vt:lpstr>
      <vt:lpstr>services…</vt:lpstr>
      <vt:lpstr>services…</vt:lpstr>
      <vt:lpstr>services…</vt:lpstr>
      <vt:lpstr> chennai . coimbatore . madurai . bengaluru . hyderabad . pune . ahmedabad. nagpur . delhi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GST in india</dc:title>
  <dc:creator>nuts</dc:creator>
  <cp:lastModifiedBy>nuts</cp:lastModifiedBy>
  <cp:revision>1</cp:revision>
  <dcterms:modified xsi:type="dcterms:W3CDTF">2016-12-11T07:01:45Z</dcterms:modified>
</cp:coreProperties>
</file>